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2" r:id="rId16"/>
    <p:sldId id="273" r:id="rId17"/>
    <p:sldId id="274" r:id="rId18"/>
    <p:sldId id="276" r:id="rId19"/>
    <p:sldId id="277" r:id="rId20"/>
    <p:sldId id="278" r:id="rId21"/>
    <p:sldId id="275" r:id="rId22"/>
    <p:sldId id="270" r:id="rId23"/>
    <p:sldId id="269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6858000" cy="9144000"/>
  <p:defaultTextStyle>
    <a:defPPr>
      <a:defRPr lang="en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90"/>
  </p:normalViewPr>
  <p:slideViewPr>
    <p:cSldViewPr snapToGrid="0" snapToObjects="1">
      <p:cViewPr varScale="1">
        <p:scale>
          <a:sx n="119" d="100"/>
          <a:sy n="119" d="100"/>
        </p:scale>
        <p:origin x="5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6CB22-A0E8-414B-AE8C-B8FB75B10D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5E7AB8-A945-A34D-9050-E51FBBB076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53D88-2584-7C4E-B2C3-D75284E5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22489-01C7-3949-A7BB-1A3A368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4D71A-3B9B-844A-8BB4-17344BE2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4080609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EEF52-5C69-8C43-BAEE-B1E7EC2BC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7D8E2C-7337-C045-9BE9-E23BF8BBF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B92C8-707D-5143-9293-FCACAAC9C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FA112-BED2-DF45-AE71-78331DAE7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200F1-C820-A343-90ED-ED0814C0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43158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9029D4-389D-7D44-8B93-C44D425B5B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5CA708-3DE2-9D42-8A08-86D5FD2D0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C0C1A-7ADE-4441-B4E1-09134491B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A66A61-5E52-244A-B3ED-FFD7EF459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8424E-70FC-734E-880D-902E4AAF2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702820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6BE7A-E38E-5443-A45E-60935645C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C56AE-FDF7-0945-B484-3516AE3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63E0A-4149-A249-A67C-1A016869C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F355C-04A4-DD49-983B-78E69654B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26B67-8F9A-F544-B7A2-BC8051C7B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932405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C202F-8E01-7C46-A5B9-6B71B2453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889AB-E366-1A41-A4E4-49E2596A4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6348C-68B0-FF40-8543-E0F47E956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BC504-3C4B-804B-A519-0D3F7C27E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094CC-8703-3842-977A-3377BC7FC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345372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7E5E-98D2-3B4B-88D6-76783FF90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284EE-2CE7-9D4E-9A0A-46B7CFEC50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9EE03C-2702-7244-A6BE-485308E030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9C36E6-957E-314C-96E5-BBE0CE3B7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0C68E-17C6-E741-88E9-1A896CD15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B15D4-E271-7D4B-B67F-39772BCA8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653317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74332-FDD0-0F49-ADE5-669D85AFA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73D17-63AE-9F4E-8CDD-E72C09147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E7ED8E-C286-CE4C-A65F-E3BE38B65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E068FB-1118-8045-AD10-62A647C3B4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5B0B32-360B-2A49-B86E-164D70AB0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B31642-FE62-8041-B8C4-BDE010490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02FA34-3C72-C24C-8B37-D2C7B62DB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AE9434-3AC8-BF47-93F7-C73C80CB7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589533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72AA5-52B1-AA45-BADF-911C91A0D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691C7A-ED9E-DB41-9F53-DBBA7A96A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CD6AFA-3650-914C-A9C9-F246F97A0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D2961F-8DF3-B647-8EEB-A97F1DF06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464363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0420E6-B8D2-B044-95FB-24B82D93D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876433-809E-FB48-96E5-E24982ED4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F4FE9-C33F-3540-BC4F-67C3D8765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338975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FEE1-1664-9D48-ABB8-9F94DC066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B905-3658-0144-B868-89B201868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C9F7A-86B6-AC4B-A3CB-1E562B430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DF77D8-C6B5-294B-8330-2568D3E6E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DF28D-B1D4-FC44-B438-11B44C516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CFC311-31C9-2245-8A59-33F042390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95033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CB04-1D11-7A4A-91F2-BFCD5BEA5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C8B57A-0971-FF47-9804-11FF16D4CB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D455B-BE95-4C49-BD89-CBFAC9844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77C29-08AF-084A-88FA-B187920D7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E8641-9E2C-F844-8E0D-C7D7855CA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5A017-B752-6C4C-A40C-075C7432E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51541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D8891D-B704-C843-8B10-47D000467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5822A-FC39-814F-966E-700C16C61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271CE-F2EC-D448-966D-03DF727EFA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16AC5-8ED5-034C-B713-289598994365}" type="datetimeFigureOut">
              <a:rPr lang="en-SI" smtClean="0"/>
              <a:t>05/03/2022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568BD-886C-3E4E-98B7-94DB9D6D0A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FCE40-7445-C247-800F-B479FA900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824328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DBE0A-B4D5-9A40-A024-471B1524B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I" dirty="0"/>
              <a:t>Module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1E511-45CC-1E46-A9BD-C858091CB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I" dirty="0"/>
              <a:t>G</a:t>
            </a:r>
            <a:r>
              <a:rPr lang="en-GB" dirty="0" err="1"/>
              <a:t>eneral</a:t>
            </a:r>
            <a:r>
              <a:rPr lang="en-GB" dirty="0"/>
              <a:t> overview, Apache Spark, Environment setting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721178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3AA97-875A-944B-87FD-300AA1787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Apache Spark 3.x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4A8C1-7734-F14B-967B-88E764CC8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Latest release – v3.1.1. (March 2, 2021) </a:t>
            </a:r>
          </a:p>
          <a:p>
            <a:r>
              <a:rPr lang="en-GB" dirty="0"/>
              <a:t>Improvements over Spark 2 (v2.4.1)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Python 2 deprecated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Adaptive execution of Spark SQL (merging intermediate results among workers)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Dynamic partition pruning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Support for deep learning (GPU support for Nvidia, AMD, Intel)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Better Kubernetes integration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Graph features (Morpheus as extension of Cypher, neo4j support)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ACID transactions (for Delta Lake storage)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Apache Arrow data format integration (columnar format for analytics) </a:t>
            </a:r>
            <a:endParaRPr lang="en-GB" dirty="0">
              <a:effectLst/>
            </a:endParaRP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774038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AEFF4-A397-8E40-8585-4E96A91C3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MapReduce vs. Apache Spark 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6E2C9-A5D9-C84C-839E-C4A2B394F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Big data frameworks </a:t>
            </a:r>
            <a:endParaRPr lang="en-GB" dirty="0">
              <a:effectLst/>
            </a:endParaRPr>
          </a:p>
          <a:p>
            <a:pPr lvl="1"/>
            <a:r>
              <a:rPr lang="en-GB" dirty="0"/>
              <a:t>Performance </a:t>
            </a:r>
            <a:endParaRPr lang="en-GB" dirty="0">
              <a:effectLst/>
            </a:endParaRPr>
          </a:p>
          <a:p>
            <a:pPr lvl="1"/>
            <a:r>
              <a:rPr lang="en-GB" dirty="0"/>
              <a:t>Ease of use </a:t>
            </a:r>
            <a:endParaRPr lang="en-GB" dirty="0">
              <a:effectLst/>
            </a:endParaRPr>
          </a:p>
          <a:p>
            <a:pPr lvl="1"/>
            <a:r>
              <a:rPr lang="en-GB" dirty="0"/>
              <a:t>Costs </a:t>
            </a:r>
            <a:endParaRPr lang="en-GB" dirty="0">
              <a:effectLst/>
            </a:endParaRPr>
          </a:p>
          <a:p>
            <a:pPr lvl="1"/>
            <a:r>
              <a:rPr lang="en-GB" dirty="0"/>
              <a:t>Data processing </a:t>
            </a:r>
            <a:endParaRPr lang="en-GB" dirty="0">
              <a:effectLst/>
            </a:endParaRPr>
          </a:p>
          <a:p>
            <a:pPr lvl="1"/>
            <a:r>
              <a:rPr lang="en-GB" dirty="0"/>
              <a:t>Fault tolerance </a:t>
            </a:r>
            <a:endParaRPr lang="en-GB" dirty="0">
              <a:effectLst/>
            </a:endParaRPr>
          </a:p>
          <a:p>
            <a:pPr lvl="1"/>
            <a:r>
              <a:rPr lang="en-GB" dirty="0"/>
              <a:t>Security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Hadoop </a:t>
            </a:r>
            <a:endParaRPr lang="en-GB" dirty="0">
              <a:effectLst/>
            </a:endParaRPr>
          </a:p>
          <a:p>
            <a:pPr marL="457200" lvl="1" indent="0">
              <a:buNone/>
            </a:pPr>
            <a:r>
              <a:rPr lang="en-GB" dirty="0"/>
              <a:t>Archival data analysis </a:t>
            </a:r>
          </a:p>
          <a:p>
            <a:pPr marL="0" indent="0">
              <a:buNone/>
            </a:pPr>
            <a:r>
              <a:rPr lang="en-GB" dirty="0"/>
              <a:t>Spark</a:t>
            </a:r>
          </a:p>
          <a:p>
            <a:pPr marL="457200" lvl="1" indent="0">
              <a:buNone/>
            </a:pPr>
            <a:r>
              <a:rPr lang="en-GB" dirty="0"/>
              <a:t>Real-time data analysis </a:t>
            </a: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6806DE-AA4C-7B49-8AD7-E2F54E6BC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457" y="1481395"/>
            <a:ext cx="7312498" cy="469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141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7D9C2-5B73-8A4E-A9C5-EB11BD39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MapReduce vs. Apache Spark 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B774B-1A7F-764F-9AD8-5A65D34E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6EDA8D-5F84-2F4C-AEB0-96489DFDF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908" y="1469272"/>
            <a:ext cx="7418482" cy="538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02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7D9C2-5B73-8A4E-A9C5-EB11BD39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MapReduce vs. Apache Spark 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B774B-1A7F-764F-9AD8-5A65D34E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764986-D113-7340-9EC3-EB7B2D5A2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927" y="1300843"/>
            <a:ext cx="7719787" cy="563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663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7D9C2-5B73-8A4E-A9C5-EB11BD39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MapReduce vs. Apache Spark 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B774B-1A7F-764F-9AD8-5A65D34E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B014C4-FAC5-1943-8BB4-800457B40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720849"/>
            <a:ext cx="7162800" cy="516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006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Apache Eco-System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1999" y="1801343"/>
            <a:ext cx="8596993" cy="4290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546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Core functionalities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5805" y="1690688"/>
            <a:ext cx="5734759" cy="28623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BC31D2-E811-7043-9D89-4B374DB8E810}"/>
              </a:ext>
            </a:extLst>
          </p:cNvPr>
          <p:cNvSpPr/>
          <p:nvPr/>
        </p:nvSpPr>
        <p:spPr>
          <a:xfrm>
            <a:off x="1153886" y="2194145"/>
            <a:ext cx="753291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16307A"/>
                </a:solidFill>
                <a:latin typeface="ArialMT"/>
              </a:rPr>
              <a:t>Core functionalities 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16307A"/>
                </a:solidFill>
                <a:latin typeface="LucidaGrande" panose="020B0600040502020204" pitchFamily="34" charset="0"/>
              </a:rPr>
              <a:t> 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task scheduling 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16307A"/>
                </a:solidFill>
                <a:latin typeface="LucidaGrande" panose="020B0600040502020204" pitchFamily="34" charset="0"/>
              </a:rPr>
              <a:t> 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memory management 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16307A"/>
                </a:solidFill>
                <a:latin typeface="LucidaGrande" panose="020B0600040502020204" pitchFamily="34" charset="0"/>
              </a:rPr>
              <a:t> 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fault recovery 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16307A"/>
                </a:solidFill>
                <a:latin typeface="LucidaGrande" panose="020B0600040502020204" pitchFamily="34" charset="0"/>
              </a:rPr>
              <a:t> 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storage systems interaction </a:t>
            </a:r>
            <a:endParaRPr lang="en-GB" dirty="0"/>
          </a:p>
          <a:p>
            <a:pPr lvl="1"/>
            <a:r>
              <a:rPr lang="en-GB" sz="1000" dirty="0">
                <a:solidFill>
                  <a:srgbClr val="16307A"/>
                </a:solidFill>
                <a:latin typeface="LucidaGrande" panose="020B0600040502020204" pitchFamily="34" charset="0"/>
              </a:rPr>
              <a:t> 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etc. </a:t>
            </a:r>
            <a:endParaRPr lang="en-GB" dirty="0"/>
          </a:p>
          <a:p>
            <a:r>
              <a:rPr lang="en-GB" dirty="0">
                <a:solidFill>
                  <a:srgbClr val="16307A"/>
                </a:solidFill>
                <a:latin typeface="ArialMT"/>
              </a:rPr>
              <a:t>Basic data structure definitions/abstractions 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6307A"/>
                </a:solidFill>
                <a:latin typeface="ArialMT"/>
              </a:rPr>
              <a:t>Resilient Distributed Data sets (RDDs) </a:t>
            </a:r>
            <a:endParaRPr lang="en-GB" dirty="0"/>
          </a:p>
          <a:p>
            <a:r>
              <a:rPr lang="en-GB" sz="900" dirty="0">
                <a:solidFill>
                  <a:srgbClr val="16307A"/>
                </a:solidFill>
                <a:latin typeface="LucidaGrande" panose="020B0600040502020204" pitchFamily="34" charset="0"/>
              </a:rPr>
              <a:t>	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main Spark data structure </a:t>
            </a:r>
            <a:endParaRPr lang="en-GB" sz="1000" dirty="0">
              <a:solidFill>
                <a:srgbClr val="16307A"/>
              </a:solidFill>
              <a:latin typeface="LucidaGrande" panose="020B06000405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6307A"/>
                </a:solidFill>
                <a:latin typeface="ArialMT"/>
              </a:rPr>
              <a:t>Directed Acyclic Graph (DAG)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8005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Ecosystem: Spark SQL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5805" y="1690688"/>
            <a:ext cx="5734759" cy="28623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BC31D2-E811-7043-9D89-4B374DB8E810}"/>
              </a:ext>
            </a:extLst>
          </p:cNvPr>
          <p:cNvSpPr/>
          <p:nvPr/>
        </p:nvSpPr>
        <p:spPr>
          <a:xfrm>
            <a:off x="1153886" y="2194145"/>
            <a:ext cx="753291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Structured data manipulation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Data Frames definition </a:t>
            </a:r>
          </a:p>
          <a:p>
            <a:r>
              <a:rPr lang="en-GB" dirty="0"/>
              <a:t>Table-like data representation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RDDs extension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Schema definition </a:t>
            </a:r>
          </a:p>
          <a:p>
            <a:r>
              <a:rPr lang="en-GB" dirty="0"/>
              <a:t>SQL queries execution</a:t>
            </a:r>
            <a:br>
              <a:rPr lang="en-GB" dirty="0"/>
            </a:br>
            <a:r>
              <a:rPr lang="en-GB" dirty="0"/>
              <a:t>Native support for schema-based 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Hive, Paquet, JSON, CSV </a:t>
            </a:r>
          </a:p>
        </p:txBody>
      </p:sp>
    </p:spTree>
    <p:extLst>
      <p:ext uri="{BB962C8B-B14F-4D97-AF65-F5344CB8AC3E}">
        <p14:creationId xmlns:p14="http://schemas.microsoft.com/office/powerpoint/2010/main" val="28492101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Ecosystem: Spark Streaming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5805" y="1690688"/>
            <a:ext cx="5734759" cy="28623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BC31D2-E811-7043-9D89-4B374DB8E810}"/>
              </a:ext>
            </a:extLst>
          </p:cNvPr>
          <p:cNvSpPr/>
          <p:nvPr/>
        </p:nvSpPr>
        <p:spPr>
          <a:xfrm>
            <a:off x="1153886" y="2194145"/>
            <a:ext cx="753291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Data analysis of streaming 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e.g. tweets, log messages, SCADA </a:t>
            </a:r>
          </a:p>
          <a:p>
            <a:r>
              <a:rPr lang="en-GB" dirty="0"/>
              <a:t>Features of stream processing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High-throughput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Fault-tolerant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End-to-end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Exactly once</a:t>
            </a:r>
          </a:p>
          <a:p>
            <a:r>
              <a:rPr lang="en-GB" dirty="0"/>
              <a:t>High-level abstraction of a discretized stream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Stream represented as a sequence of RDD</a:t>
            </a:r>
          </a:p>
          <a:p>
            <a:r>
              <a:rPr lang="en-GB" dirty="0"/>
              <a:t>With Spark 2.3.x and above continuous processing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End-to-end low latency (&lt; 1ms)</a:t>
            </a:r>
          </a:p>
        </p:txBody>
      </p:sp>
      <p:pic>
        <p:nvPicPr>
          <p:cNvPr id="1036" name="Picture 12" descr="page20image11719136">
            <a:extLst>
              <a:ext uri="{FF2B5EF4-FFF2-40B4-BE49-F238E27FC236}">
                <a16:creationId xmlns:a16="http://schemas.microsoft.com/office/drawing/2014/main" id="{3DBA49A8-6E86-634F-AC5C-23026D3CE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303" y="5339744"/>
            <a:ext cx="6073394" cy="1390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27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Ecosystem: Spark M</a:t>
            </a:r>
            <a:r>
              <a:rPr lang="en-GB" dirty="0" err="1"/>
              <a:t>Llib</a:t>
            </a:r>
            <a:r>
              <a:rPr lang="en-GB" dirty="0"/>
              <a:t> for Machine Learning</a:t>
            </a:r>
            <a:endParaRPr lang="en-SI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5805" y="1690688"/>
            <a:ext cx="5734759" cy="28623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BC31D2-E811-7043-9D89-4B374DB8E810}"/>
              </a:ext>
            </a:extLst>
          </p:cNvPr>
          <p:cNvSpPr/>
          <p:nvPr/>
        </p:nvSpPr>
        <p:spPr>
          <a:xfrm>
            <a:off x="1153886" y="2194145"/>
            <a:ext cx="753291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Common ML functionalities </a:t>
            </a:r>
          </a:p>
          <a:p>
            <a:r>
              <a:rPr lang="en-GB" dirty="0"/>
              <a:t>	ML Algorithms </a:t>
            </a:r>
          </a:p>
          <a:p>
            <a:r>
              <a:rPr lang="en-GB" dirty="0"/>
              <a:t>▶ </a:t>
            </a:r>
          </a:p>
          <a:p>
            <a:r>
              <a:rPr lang="en-GB" dirty="0"/>
              <a:t>▶ </a:t>
            </a:r>
          </a:p>
          <a:p>
            <a:r>
              <a:rPr lang="en-GB" dirty="0"/>
              <a:t>▶ common learning algorithms such as classification, regression, clustering, and collaborative filtering ▶ Featurization </a:t>
            </a:r>
          </a:p>
          <a:p>
            <a:r>
              <a:rPr lang="en-GB" dirty="0"/>
              <a:t>▶ feature extraction, transformation, dimensionality reduction, and selection ▶ Pipelines </a:t>
            </a:r>
          </a:p>
          <a:p>
            <a:r>
              <a:rPr lang="en-GB" dirty="0"/>
              <a:t>▶ tools for constructing, evaluating, and tuning ML Pipelines ▶ Persistence </a:t>
            </a:r>
          </a:p>
          <a:p>
            <a:r>
              <a:rPr lang="en-GB" dirty="0"/>
              <a:t>▶ saving and load algorithms, models, and Pipelines ▶ Utilities </a:t>
            </a:r>
          </a:p>
          <a:p>
            <a:r>
              <a:rPr lang="en-GB" dirty="0"/>
              <a:t>▶ linear algebra, statistics, data handling, etc. Two APIs </a:t>
            </a:r>
          </a:p>
          <a:p>
            <a:r>
              <a:rPr lang="en-GB" dirty="0"/>
              <a:t>▶  RDD-based API (</a:t>
            </a:r>
            <a:r>
              <a:rPr lang="en-GB" i="1" dirty="0" err="1"/>
              <a:t>spark.mllib</a:t>
            </a:r>
            <a:r>
              <a:rPr lang="en-GB" i="1" dirty="0"/>
              <a:t> package</a:t>
            </a:r>
            <a:r>
              <a:rPr lang="en-GB" dirty="0"/>
              <a:t>) </a:t>
            </a:r>
          </a:p>
          <a:p>
            <a:r>
              <a:rPr lang="en-GB" dirty="0"/>
              <a:t>▶  Spark 2.0+, </a:t>
            </a:r>
            <a:r>
              <a:rPr lang="en-GB" dirty="0" err="1"/>
              <a:t>DataFrame</a:t>
            </a:r>
            <a:r>
              <a:rPr lang="en-GB" dirty="0"/>
              <a:t>-based API (</a:t>
            </a:r>
            <a:r>
              <a:rPr lang="en-GB" i="1" dirty="0" err="1"/>
              <a:t>spark.ml</a:t>
            </a:r>
            <a:r>
              <a:rPr lang="en-GB" i="1" dirty="0"/>
              <a:t> package</a:t>
            </a:r>
            <a:r>
              <a:rPr lang="en-GB" dirty="0"/>
              <a:t>) Methods scale out across the cluster by default 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95028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4527C-3587-8047-8241-65DCCFFC7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Module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34D1C-FAB3-794B-BF65-D3EB0B7A9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About Apache Spark</a:t>
            </a:r>
          </a:p>
          <a:p>
            <a:r>
              <a:rPr lang="en-GB" dirty="0"/>
              <a:t>Spark execution modes</a:t>
            </a:r>
          </a:p>
          <a:p>
            <a:r>
              <a:rPr lang="en-GB" dirty="0"/>
              <a:t>Installation</a:t>
            </a:r>
          </a:p>
          <a:p>
            <a:r>
              <a:rPr lang="en-GB" dirty="0"/>
              <a:t>Running Spark</a:t>
            </a:r>
          </a:p>
          <a:p>
            <a:pPr marL="0" indent="0">
              <a:buNone/>
            </a:pPr>
            <a:br>
              <a:rPr lang="en-GB" dirty="0"/>
            </a:b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749445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Ecosystem: </a:t>
            </a:r>
            <a:r>
              <a:rPr lang="sl-SI" dirty="0"/>
              <a:t>GraphX</a:t>
            </a:r>
            <a:endParaRPr lang="en-SI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5805" y="1690688"/>
            <a:ext cx="5734759" cy="28623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BC31D2-E811-7043-9D89-4B374DB8E810}"/>
              </a:ext>
            </a:extLst>
          </p:cNvPr>
          <p:cNvSpPr/>
          <p:nvPr/>
        </p:nvSpPr>
        <p:spPr>
          <a:xfrm>
            <a:off x="601436" y="2274838"/>
            <a:ext cx="510011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Support for graphs and graph-parallel computation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Extension of RDDs (Graph)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Direct multigraph with properties on vertices and edges</a:t>
            </a:r>
          </a:p>
          <a:p>
            <a:r>
              <a:rPr lang="en-GB" dirty="0"/>
              <a:t>Graph computation operators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subgraph, </a:t>
            </a:r>
            <a:r>
              <a:rPr lang="en-GB" dirty="0" err="1"/>
              <a:t>joinVertices</a:t>
            </a:r>
            <a:r>
              <a:rPr lang="en-GB" dirty="0"/>
              <a:t>, and </a:t>
            </a:r>
            <a:r>
              <a:rPr lang="en-GB" dirty="0" err="1"/>
              <a:t>aggregateMessages</a:t>
            </a:r>
            <a:r>
              <a:rPr lang="en-GB" dirty="0"/>
              <a:t>, etc.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err="1"/>
              <a:t>PregelAPI</a:t>
            </a:r>
            <a:r>
              <a:rPr lang="en-GB" dirty="0"/>
              <a:t> support 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874742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541905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DBE0A-B4D5-9A40-A024-471B1524B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I" dirty="0"/>
              <a:t>Module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1E511-45CC-1E46-A9BD-C858091CB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716359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3BFBF-2903-6443-B157-74AD8071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Module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ACC8-0458-2A40-93ED-25217774F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Basic Spark data structures (RDDs) </a:t>
            </a:r>
          </a:p>
          <a:p>
            <a:pPr lvl="1"/>
            <a:r>
              <a:rPr lang="en-GB" dirty="0"/>
              <a:t>RDDs and operations</a:t>
            </a:r>
          </a:p>
          <a:p>
            <a:pPr lvl="1"/>
            <a:r>
              <a:rPr lang="en-GB" dirty="0"/>
              <a:t>RDD transformation and RDD actions</a:t>
            </a:r>
          </a:p>
          <a:p>
            <a:pPr marL="0" indent="0">
              <a:buNone/>
            </a:pPr>
            <a:r>
              <a:rPr lang="en-GB" dirty="0"/>
              <a:t>Creating </a:t>
            </a:r>
            <a:r>
              <a:rPr lang="en-GB" dirty="0" err="1"/>
              <a:t>DataFrames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Creating </a:t>
            </a:r>
            <a:r>
              <a:rPr lang="en-GB" dirty="0" err="1"/>
              <a:t>DataSets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Organizing raw Data</a:t>
            </a:r>
          </a:p>
          <a:p>
            <a:pPr marL="0" indent="0">
              <a:buNone/>
            </a:pPr>
            <a:r>
              <a:rPr lang="en-GB" dirty="0"/>
              <a:t>Working with Spark API</a:t>
            </a:r>
            <a:r>
              <a:rPr lang="en-SI" dirty="0"/>
              <a:t> </a:t>
            </a:r>
          </a:p>
          <a:p>
            <a:pPr lvl="1"/>
            <a:r>
              <a:rPr lang="en-SI" dirty="0"/>
              <a:t>Spark DataFrame API </a:t>
            </a:r>
          </a:p>
          <a:p>
            <a:pPr lvl="1"/>
            <a:r>
              <a:rPr lang="en-SI" dirty="0"/>
              <a:t>Structured API (SQL)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1942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DBE0A-B4D5-9A40-A024-471B1524B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I" dirty="0"/>
              <a:t>Module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1E511-45CC-1E46-A9BD-C858091CB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I" dirty="0"/>
              <a:t>Designing and building pipelines, moving data and data models with Spark</a:t>
            </a:r>
          </a:p>
        </p:txBody>
      </p:sp>
    </p:spTree>
    <p:extLst>
      <p:ext uri="{BB962C8B-B14F-4D97-AF65-F5344CB8AC3E}">
        <p14:creationId xmlns:p14="http://schemas.microsoft.com/office/powerpoint/2010/main" val="17768641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3BFBF-2903-6443-B157-74AD8071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Module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ACC8-0458-2A40-93ED-25217774F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Data Pipelines and ETL/ELT</a:t>
            </a:r>
          </a:p>
          <a:p>
            <a:pPr lvl="1"/>
            <a:r>
              <a:rPr lang="en-GB" dirty="0"/>
              <a:t>ETL Query</a:t>
            </a:r>
          </a:p>
          <a:p>
            <a:pPr lvl="1"/>
            <a:r>
              <a:rPr lang="en-GB" dirty="0"/>
              <a:t>Data Source support</a:t>
            </a:r>
          </a:p>
          <a:p>
            <a:pPr lvl="1"/>
            <a:r>
              <a:rPr lang="en-GB" dirty="0"/>
              <a:t>Schema inference</a:t>
            </a:r>
          </a:p>
          <a:p>
            <a:pPr lvl="1"/>
            <a:r>
              <a:rPr lang="en-GB" dirty="0"/>
              <a:t>Data Quality</a:t>
            </a:r>
          </a:p>
          <a:p>
            <a:pPr lvl="1"/>
            <a:r>
              <a:rPr lang="en-GB" dirty="0"/>
              <a:t>Transformation</a:t>
            </a:r>
          </a:p>
          <a:p>
            <a:pPr marL="0" indent="0">
              <a:buNone/>
            </a:pPr>
            <a:r>
              <a:rPr lang="en-GB" dirty="0"/>
              <a:t>Python for ETL and performance</a:t>
            </a:r>
          </a:p>
          <a:p>
            <a:pPr marL="0" indent="0">
              <a:buNone/>
            </a:pPr>
            <a:r>
              <a:rPr lang="en-GB" dirty="0"/>
              <a:t>Moving and copying data</a:t>
            </a:r>
          </a:p>
          <a:p>
            <a:pPr marL="0" indent="0">
              <a:buNone/>
            </a:pPr>
            <a:r>
              <a:rPr lang="sl-SI" dirty="0"/>
              <a:t>Creating data models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0361790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What is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Data pipelines are set of instructions for data movement from source to sink. It is commonly known in data science community and also between data engineers for ETL or ELT.</a:t>
            </a:r>
          </a:p>
          <a:p>
            <a:pPr marL="0" indent="0">
              <a:buNone/>
            </a:pPr>
            <a:br>
              <a:rPr lang="en-GB" dirty="0"/>
            </a:br>
            <a:r>
              <a:rPr lang="en-GB" dirty="0"/>
              <a:t>Pipeline is understood as a:</a:t>
            </a:r>
          </a:p>
          <a:p>
            <a:pPr lvl="1"/>
            <a:r>
              <a:rPr lang="en-GB" dirty="0"/>
              <a:t>sequence of transformations on data</a:t>
            </a:r>
          </a:p>
          <a:p>
            <a:pPr lvl="1"/>
            <a:r>
              <a:rPr lang="en-GB" dirty="0"/>
              <a:t>Source data is typically semi-structured/unstructured (JSON, CSV etc.) and structured (JDBC, Parquet, ORC, the other Hive-</a:t>
            </a:r>
            <a:r>
              <a:rPr lang="en-GB" dirty="0" err="1"/>
              <a:t>serde</a:t>
            </a:r>
            <a:r>
              <a:rPr lang="en-GB" dirty="0"/>
              <a:t> tables)</a:t>
            </a:r>
          </a:p>
          <a:p>
            <a:pPr lvl="1"/>
            <a:r>
              <a:rPr lang="en-GB" dirty="0"/>
              <a:t>Output data is integrated, structured and curated.</a:t>
            </a:r>
          </a:p>
          <a:p>
            <a:pPr lvl="1"/>
            <a:r>
              <a:rPr lang="en-GB" dirty="0"/>
              <a:t>Data at the end of the pipeline is ready for further data processing, analysis and reporting.</a:t>
            </a: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5109860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Daily scenario of data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23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Sequence</a:t>
            </a:r>
            <a:r>
              <a:rPr lang="en-GB" dirty="0"/>
              <a:t> of transformation on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Source</a:t>
            </a:r>
            <a:r>
              <a:rPr lang="en-GB" dirty="0"/>
              <a:t>: semi-structured/unstructured (JSON, CSV etc.) and structured (JDBC, Parquet, ORC, the other Hive-serve tables)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Sink</a:t>
            </a:r>
            <a:r>
              <a:rPr lang="en-GB" dirty="0"/>
              <a:t>: Data is integrated, structured and curated and ready for consumption.</a:t>
            </a:r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74EC30-A6B4-D441-8903-3DA77D40E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9287" y="1454943"/>
            <a:ext cx="4763303" cy="225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01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ETL</a:t>
            </a:r>
            <a:r>
              <a:rPr lang="en-GB" dirty="0"/>
              <a:t> is the </a:t>
            </a:r>
            <a:r>
              <a:rPr lang="en-GB" i="1" dirty="0"/>
              <a:t>first Step </a:t>
            </a:r>
            <a:r>
              <a:rPr lang="en-GB" dirty="0"/>
              <a:t>in a Data Pipeline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7913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Goal</a:t>
            </a:r>
            <a:r>
              <a:rPr lang="en-GB" dirty="0"/>
              <a:t>: is to clean or curate the data.</a:t>
            </a:r>
          </a:p>
          <a:p>
            <a:r>
              <a:rPr lang="en-GB" dirty="0"/>
              <a:t>Retrieve data from sources (</a:t>
            </a:r>
            <a:r>
              <a:rPr lang="en-GB" b="1" dirty="0"/>
              <a:t>E</a:t>
            </a:r>
            <a:r>
              <a:rPr lang="en-GB" dirty="0"/>
              <a:t>XTRACT)</a:t>
            </a:r>
          </a:p>
          <a:p>
            <a:r>
              <a:rPr lang="en-GB" dirty="0"/>
              <a:t>Transform data into a consumable format (</a:t>
            </a:r>
            <a:r>
              <a:rPr lang="en-GB" b="1" dirty="0"/>
              <a:t>T</a:t>
            </a:r>
            <a:r>
              <a:rPr lang="en-GB" dirty="0"/>
              <a:t>RANSFORM) </a:t>
            </a:r>
          </a:p>
          <a:p>
            <a:r>
              <a:rPr lang="en-GB" dirty="0"/>
              <a:t>Transmit data to downstream consumers (</a:t>
            </a:r>
            <a:r>
              <a:rPr lang="en-GB" b="1" dirty="0"/>
              <a:t>L</a:t>
            </a:r>
            <a:r>
              <a:rPr lang="en-GB" dirty="0"/>
              <a:t>OAD) </a:t>
            </a:r>
          </a:p>
          <a:p>
            <a:pPr marL="0" indent="0">
              <a:buNone/>
            </a:pPr>
            <a:endParaRPr lang="en-S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B83C86-9ED6-D344-98B2-CE4B1801D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342" y="3978910"/>
            <a:ext cx="7239523" cy="260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026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An ETL Query in Spark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7913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 err="1"/>
              <a:t>spark.read.json</a:t>
            </a:r>
            <a:r>
              <a:rPr lang="en-GB" sz="4000" dirty="0"/>
              <a:t>("</a:t>
            </a:r>
            <a:r>
              <a:rPr lang="en-GB" sz="4000" dirty="0">
                <a:solidFill>
                  <a:srgbClr val="00B050"/>
                </a:solidFill>
              </a:rPr>
              <a:t>/source/path</a:t>
            </a:r>
            <a:r>
              <a:rPr lang="en-GB" sz="4000" dirty="0"/>
              <a:t>") </a:t>
            </a:r>
          </a:p>
          <a:p>
            <a:pPr marL="0" indent="0">
              <a:buNone/>
            </a:pPr>
            <a:r>
              <a:rPr lang="en-GB" sz="4000" dirty="0"/>
              <a:t>	.filter(...) </a:t>
            </a:r>
          </a:p>
          <a:p>
            <a:pPr marL="0" indent="0">
              <a:buNone/>
            </a:pPr>
            <a:r>
              <a:rPr lang="en-GB" sz="4000" dirty="0"/>
              <a:t>	.</a:t>
            </a:r>
            <a:r>
              <a:rPr lang="en-GB" sz="4000" dirty="0" err="1"/>
              <a:t>agg</a:t>
            </a:r>
            <a:r>
              <a:rPr lang="en-GB" sz="4000" dirty="0"/>
              <a:t>(...) </a:t>
            </a:r>
          </a:p>
          <a:p>
            <a:pPr marL="0" indent="0">
              <a:buNone/>
            </a:pPr>
            <a:r>
              <a:rPr lang="en-GB" sz="4000" dirty="0"/>
              <a:t>	.</a:t>
            </a:r>
            <a:r>
              <a:rPr lang="en-GB" sz="4000" dirty="0" err="1"/>
              <a:t>write.mode</a:t>
            </a:r>
            <a:r>
              <a:rPr lang="en-GB" sz="4000" dirty="0"/>
              <a:t>("</a:t>
            </a:r>
            <a:r>
              <a:rPr lang="en-GB" sz="4000" dirty="0">
                <a:solidFill>
                  <a:srgbClr val="00B050"/>
                </a:solidFill>
              </a:rPr>
              <a:t>append</a:t>
            </a:r>
            <a:r>
              <a:rPr lang="en-GB" sz="4000" dirty="0"/>
              <a:t>") </a:t>
            </a:r>
          </a:p>
          <a:p>
            <a:pPr marL="0" indent="0">
              <a:buNone/>
            </a:pPr>
            <a:r>
              <a:rPr lang="en-GB" sz="4000" dirty="0"/>
              <a:t>	.parquet("</a:t>
            </a:r>
            <a:r>
              <a:rPr lang="en-GB" sz="4000" dirty="0">
                <a:solidFill>
                  <a:srgbClr val="00B050"/>
                </a:solidFill>
              </a:rPr>
              <a:t>/output/path</a:t>
            </a:r>
            <a:r>
              <a:rPr lang="en-GB" sz="4000" dirty="0"/>
              <a:t>") </a:t>
            </a:r>
          </a:p>
          <a:p>
            <a:pPr marL="0" indent="0">
              <a:buNone/>
            </a:pPr>
            <a:endParaRPr lang="en-SI" sz="4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C79B24-F6B2-274C-B74D-48E735E68B7D}"/>
              </a:ext>
            </a:extLst>
          </p:cNvPr>
          <p:cNvSpPr/>
          <p:nvPr/>
        </p:nvSpPr>
        <p:spPr>
          <a:xfrm>
            <a:off x="9391426" y="1968648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EXTRACT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47AE7A-EC63-A849-86B1-6A92115A16EB}"/>
              </a:ext>
            </a:extLst>
          </p:cNvPr>
          <p:cNvSpPr/>
          <p:nvPr/>
        </p:nvSpPr>
        <p:spPr>
          <a:xfrm>
            <a:off x="9391426" y="3068702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TRANSFORM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FF7E5C-65A8-0142-B944-E2454D2AD2A8}"/>
              </a:ext>
            </a:extLst>
          </p:cNvPr>
          <p:cNvSpPr/>
          <p:nvPr/>
        </p:nvSpPr>
        <p:spPr>
          <a:xfrm>
            <a:off x="9391426" y="4272578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LOAD</a:t>
            </a:r>
          </a:p>
        </p:txBody>
      </p:sp>
    </p:spTree>
    <p:extLst>
      <p:ext uri="{BB962C8B-B14F-4D97-AF65-F5344CB8AC3E}">
        <p14:creationId xmlns:p14="http://schemas.microsoft.com/office/powerpoint/2010/main" val="2707728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47475-653A-4840-800F-9F4E4C90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On Apache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5EF10-7BC7-4840-9F91-FEC2715E4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Fast, expressive, general-purpose in-memory cluster computing framework compatible with Apache Hadoop and built around speed, ease of use and streaming analytics</a:t>
            </a:r>
            <a:br>
              <a:rPr lang="en-GB" dirty="0"/>
            </a:br>
            <a:r>
              <a:rPr lang="en-GB" dirty="0"/>
              <a:t>Faster and easier than Hadoop MapReduce*</a:t>
            </a:r>
            <a:br>
              <a:rPr lang="en-GB" dirty="0"/>
            </a:br>
            <a:r>
              <a:rPr lang="en-GB" dirty="0"/>
              <a:t>Large community and 3rd party libraries </a:t>
            </a:r>
            <a:endParaRPr lang="en-GB" dirty="0">
              <a:effectLst/>
            </a:endParaRPr>
          </a:p>
          <a:p>
            <a:r>
              <a:rPr lang="en-GB" dirty="0"/>
              <a:t>Provides high-level APIs (Java, Scala, Python, R) Supports variety of workloads </a:t>
            </a:r>
            <a:endParaRPr lang="en-GB" dirty="0">
              <a:effectLst/>
            </a:endParaRPr>
          </a:p>
          <a:p>
            <a:pPr lvl="1"/>
            <a:r>
              <a:rPr lang="en-GB" dirty="0"/>
              <a:t> interactive queries, streaming, machine learning and graph processing </a:t>
            </a:r>
            <a:endParaRPr lang="en-GB" dirty="0">
              <a:effectLst/>
            </a:endParaRP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2675522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An ETL Query in Spark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79136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</a:t>
            </a:r>
            <a:r>
              <a:rPr lang="en-GB" dirty="0" err="1"/>
              <a:t>csvTable</a:t>
            </a:r>
            <a:r>
              <a:rPr lang="en-GB" dirty="0"/>
              <a:t> = </a:t>
            </a:r>
            <a:r>
              <a:rPr lang="en-GB" dirty="0" err="1"/>
              <a:t>spark.read.csv</a:t>
            </a:r>
            <a:r>
              <a:rPr lang="en-GB" dirty="0"/>
              <a:t>("/</a:t>
            </a:r>
            <a:r>
              <a:rPr lang="en-GB" dirty="0">
                <a:solidFill>
                  <a:srgbClr val="00B050"/>
                </a:solidFill>
              </a:rPr>
              <a:t>source/path</a:t>
            </a:r>
            <a:r>
              <a:rPr lang="en-GB" dirty="0"/>
              <a:t>") 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</a:t>
            </a:r>
            <a:r>
              <a:rPr lang="en-GB" dirty="0" err="1"/>
              <a:t>jdbcTable</a:t>
            </a:r>
            <a:r>
              <a:rPr lang="en-GB" dirty="0"/>
              <a:t> = </a:t>
            </a:r>
            <a:r>
              <a:rPr lang="en-GB" dirty="0" err="1"/>
              <a:t>spark.read.format</a:t>
            </a:r>
            <a:r>
              <a:rPr lang="en-GB" dirty="0"/>
              <a:t>("</a:t>
            </a:r>
            <a:r>
              <a:rPr lang="en-GB" dirty="0" err="1">
                <a:solidFill>
                  <a:srgbClr val="00B050"/>
                </a:solidFill>
              </a:rPr>
              <a:t>jdbc</a:t>
            </a:r>
            <a:r>
              <a:rPr lang="en-GB" dirty="0"/>
              <a:t>") </a:t>
            </a:r>
            <a:endParaRPr lang="en-GB" sz="4000" dirty="0"/>
          </a:p>
          <a:p>
            <a:pPr marL="457200" lvl="1" indent="0">
              <a:buNone/>
            </a:pPr>
            <a:r>
              <a:rPr lang="en-GB" dirty="0"/>
              <a:t> .option("</a:t>
            </a:r>
            <a:r>
              <a:rPr lang="en-GB" dirty="0" err="1">
                <a:solidFill>
                  <a:srgbClr val="00B050"/>
                </a:solidFill>
              </a:rPr>
              <a:t>url</a:t>
            </a:r>
            <a:r>
              <a:rPr lang="en-GB" dirty="0"/>
              <a:t>", "</a:t>
            </a:r>
            <a:r>
              <a:rPr lang="en-GB" dirty="0" err="1">
                <a:solidFill>
                  <a:srgbClr val="00B050"/>
                </a:solidFill>
              </a:rPr>
              <a:t>jdbc:postgresql</a:t>
            </a:r>
            <a:r>
              <a:rPr lang="en-GB" dirty="0">
                <a:solidFill>
                  <a:srgbClr val="00B050"/>
                </a:solidFill>
              </a:rPr>
              <a:t>:...</a:t>
            </a:r>
            <a:r>
              <a:rPr lang="en-GB" dirty="0"/>
              <a:t>") </a:t>
            </a:r>
          </a:p>
          <a:p>
            <a:pPr marL="457200" lvl="1" indent="0">
              <a:buNone/>
            </a:pPr>
            <a:r>
              <a:rPr lang="en-GB" dirty="0"/>
              <a:t>.option("</a:t>
            </a:r>
            <a:r>
              <a:rPr lang="en-GB" dirty="0" err="1">
                <a:solidFill>
                  <a:srgbClr val="00B050"/>
                </a:solidFill>
              </a:rPr>
              <a:t>dbtable</a:t>
            </a:r>
            <a:r>
              <a:rPr lang="en-GB" dirty="0"/>
              <a:t>", "</a:t>
            </a:r>
            <a:r>
              <a:rPr lang="en-GB" dirty="0">
                <a:solidFill>
                  <a:srgbClr val="00B050"/>
                </a:solidFill>
              </a:rPr>
              <a:t>DBO. SALES</a:t>
            </a:r>
            <a:r>
              <a:rPr lang="en-GB" dirty="0"/>
              <a:t>") </a:t>
            </a:r>
          </a:p>
          <a:p>
            <a:pPr marL="457200" lvl="1" indent="0">
              <a:buNone/>
            </a:pPr>
            <a:r>
              <a:rPr lang="en-GB" dirty="0"/>
              <a:t>.load() </a:t>
            </a:r>
          </a:p>
          <a:p>
            <a:pPr marL="0" indent="0">
              <a:buNone/>
            </a:pPr>
            <a:r>
              <a:rPr lang="en-GB" dirty="0" err="1"/>
              <a:t>csvTable</a:t>
            </a:r>
            <a:br>
              <a:rPr lang="en-GB" dirty="0"/>
            </a:br>
            <a:r>
              <a:rPr lang="en-GB" dirty="0"/>
              <a:t>    </a:t>
            </a:r>
            <a:r>
              <a:rPr lang="en-GB" sz="2400" dirty="0"/>
              <a:t>  .join(</a:t>
            </a:r>
            <a:r>
              <a:rPr lang="en-GB" sz="2400" dirty="0" err="1"/>
              <a:t>jdbcTable</a:t>
            </a:r>
            <a:r>
              <a:rPr lang="en-GB" sz="2400" dirty="0"/>
              <a:t>, </a:t>
            </a:r>
            <a:r>
              <a:rPr lang="en-GB" sz="2400" dirty="0" err="1"/>
              <a:t>Seq</a:t>
            </a:r>
            <a:r>
              <a:rPr lang="en-GB" sz="2400" dirty="0"/>
              <a:t>("</a:t>
            </a:r>
            <a:r>
              <a:rPr lang="en-GB" sz="2400" dirty="0" err="1">
                <a:solidFill>
                  <a:srgbClr val="00B050"/>
                </a:solidFill>
              </a:rPr>
              <a:t>shop_id</a:t>
            </a:r>
            <a:r>
              <a:rPr lang="en-GB" sz="2400" dirty="0"/>
              <a:t>"), "</a:t>
            </a:r>
            <a:r>
              <a:rPr lang="en-GB" sz="2400" dirty="0">
                <a:solidFill>
                  <a:srgbClr val="00B050"/>
                </a:solidFill>
              </a:rPr>
              <a:t>inner</a:t>
            </a:r>
            <a:r>
              <a:rPr lang="en-GB" sz="2400" dirty="0"/>
              <a:t>") </a:t>
            </a:r>
          </a:p>
          <a:p>
            <a:pPr marL="457200" lvl="1" indent="0">
              <a:buNone/>
            </a:pPr>
            <a:r>
              <a:rPr lang="en-GB" dirty="0"/>
              <a:t>.filter("</a:t>
            </a:r>
            <a:r>
              <a:rPr lang="en-GB" dirty="0" err="1">
                <a:solidFill>
                  <a:srgbClr val="00B050"/>
                </a:solidFill>
              </a:rPr>
              <a:t>region_id</a:t>
            </a:r>
            <a:r>
              <a:rPr lang="en-GB" dirty="0">
                <a:solidFill>
                  <a:srgbClr val="00B050"/>
                </a:solidFill>
              </a:rPr>
              <a:t> &lt;= 14</a:t>
            </a:r>
            <a:r>
              <a:rPr lang="en-GB" dirty="0"/>
              <a:t>")</a:t>
            </a:r>
            <a:br>
              <a:rPr lang="en-GB" dirty="0"/>
            </a:br>
            <a:r>
              <a:rPr lang="en-GB" dirty="0"/>
              <a:t>.write</a:t>
            </a:r>
            <a:br>
              <a:rPr lang="en-GB" dirty="0"/>
            </a:br>
            <a:r>
              <a:rPr lang="en-GB" dirty="0"/>
              <a:t>.mode("</a:t>
            </a:r>
            <a:r>
              <a:rPr lang="en-GB" dirty="0">
                <a:solidFill>
                  <a:srgbClr val="00B050"/>
                </a:solidFill>
              </a:rPr>
              <a:t>overwrite</a:t>
            </a:r>
            <a:r>
              <a:rPr lang="en-GB" dirty="0"/>
              <a:t>") .format("</a:t>
            </a:r>
            <a:r>
              <a:rPr lang="en-GB" dirty="0">
                <a:solidFill>
                  <a:srgbClr val="00B050"/>
                </a:solidFill>
              </a:rPr>
              <a:t>parquet</a:t>
            </a:r>
            <a:r>
              <a:rPr lang="en-GB" dirty="0"/>
              <a:t>") .</a:t>
            </a:r>
            <a:r>
              <a:rPr lang="en-GB" dirty="0" err="1"/>
              <a:t>saveAsTable</a:t>
            </a:r>
            <a:r>
              <a:rPr lang="en-GB" dirty="0"/>
              <a:t>("</a:t>
            </a:r>
            <a:r>
              <a:rPr lang="en-GB" dirty="0" err="1">
                <a:solidFill>
                  <a:srgbClr val="00B050"/>
                </a:solidFill>
              </a:rPr>
              <a:t>outputTableName</a:t>
            </a:r>
            <a:r>
              <a:rPr lang="en-GB" dirty="0"/>
              <a:t>") </a:t>
            </a:r>
            <a:endParaRPr lang="en-GB" sz="3600" dirty="0"/>
          </a:p>
          <a:p>
            <a:pPr marL="0" indent="0">
              <a:buNone/>
            </a:pPr>
            <a:endParaRPr lang="en-SI" sz="4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C79B24-F6B2-274C-B74D-48E735E68B7D}"/>
              </a:ext>
            </a:extLst>
          </p:cNvPr>
          <p:cNvSpPr/>
          <p:nvPr/>
        </p:nvSpPr>
        <p:spPr>
          <a:xfrm>
            <a:off x="9391426" y="2308340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EXTRACT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47AE7A-EC63-A849-86B1-6A92115A16EB}"/>
              </a:ext>
            </a:extLst>
          </p:cNvPr>
          <p:cNvSpPr/>
          <p:nvPr/>
        </p:nvSpPr>
        <p:spPr>
          <a:xfrm>
            <a:off x="9391426" y="3759246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TRANSFORM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FF7E5C-65A8-0142-B944-E2454D2AD2A8}"/>
              </a:ext>
            </a:extLst>
          </p:cNvPr>
          <p:cNvSpPr/>
          <p:nvPr/>
        </p:nvSpPr>
        <p:spPr>
          <a:xfrm>
            <a:off x="9391426" y="5090159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LOAD</a:t>
            </a:r>
          </a:p>
        </p:txBody>
      </p:sp>
    </p:spTree>
    <p:extLst>
      <p:ext uri="{BB962C8B-B14F-4D97-AF65-F5344CB8AC3E}">
        <p14:creationId xmlns:p14="http://schemas.microsoft.com/office/powerpoint/2010/main" val="24846791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766534" cy="1325563"/>
          </a:xfrm>
        </p:spPr>
        <p:txBody>
          <a:bodyPr/>
          <a:lstStyle/>
          <a:p>
            <a:r>
              <a:rPr lang="en-GB" b="1" dirty="0"/>
              <a:t>Why is ETL process </a:t>
            </a:r>
            <a:r>
              <a:rPr lang="en-GB" b="1" dirty="0">
                <a:solidFill>
                  <a:srgbClr val="FF0000"/>
                </a:solidFill>
              </a:rPr>
              <a:t>important</a:t>
            </a:r>
            <a:r>
              <a:rPr lang="en-GB" b="1" dirty="0"/>
              <a:t>!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825625"/>
            <a:ext cx="5433508" cy="4351338"/>
          </a:xfrm>
        </p:spPr>
        <p:txBody>
          <a:bodyPr>
            <a:normAutofit/>
          </a:bodyPr>
          <a:lstStyle/>
          <a:p>
            <a:r>
              <a:rPr lang="en-GB" dirty="0"/>
              <a:t>Matching different schemas</a:t>
            </a:r>
          </a:p>
          <a:p>
            <a:r>
              <a:rPr lang="en-GB" dirty="0"/>
              <a:t>Matching different data types</a:t>
            </a:r>
          </a:p>
          <a:p>
            <a:r>
              <a:rPr lang="en-GB" dirty="0"/>
              <a:t>Checking for data issues (corrupt files)</a:t>
            </a:r>
          </a:p>
          <a:p>
            <a:r>
              <a:rPr lang="en-GB" dirty="0"/>
              <a:t>Checking for changes in schema</a:t>
            </a:r>
          </a:p>
          <a:p>
            <a:pPr marL="0" indent="0">
              <a:buNone/>
            </a:pPr>
            <a:endParaRPr lang="en-S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08F9755-CE10-E24F-BBC4-302CF19DC1B7}"/>
              </a:ext>
            </a:extLst>
          </p:cNvPr>
          <p:cNvSpPr txBox="1">
            <a:spLocks/>
          </p:cNvSpPr>
          <p:nvPr/>
        </p:nvSpPr>
        <p:spPr>
          <a:xfrm>
            <a:off x="6096000" y="372708"/>
            <a:ext cx="47665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Why is ETL process </a:t>
            </a:r>
            <a:r>
              <a:rPr lang="en-GB" b="1" dirty="0">
                <a:solidFill>
                  <a:srgbClr val="FF0000"/>
                </a:solidFill>
              </a:rPr>
              <a:t>hard</a:t>
            </a:r>
            <a:r>
              <a:rPr lang="en-GB" b="1" dirty="0"/>
              <a:t>?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194551E-96A6-3B40-8B36-BB5EAA8E1552}"/>
              </a:ext>
            </a:extLst>
          </p:cNvPr>
          <p:cNvSpPr txBox="1">
            <a:spLocks/>
          </p:cNvSpPr>
          <p:nvPr/>
        </p:nvSpPr>
        <p:spPr>
          <a:xfrm>
            <a:off x="5920292" y="1825625"/>
            <a:ext cx="543350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Scalability</a:t>
            </a:r>
          </a:p>
          <a:p>
            <a:r>
              <a:rPr lang="en-GB" dirty="0"/>
              <a:t>Continuous ETL and ELT</a:t>
            </a:r>
          </a:p>
          <a:p>
            <a:r>
              <a:rPr lang="en-GB" dirty="0"/>
              <a:t>Checking for data issues (corrupt files)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6713415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b="1" dirty="0"/>
              <a:t>ETL </a:t>
            </a:r>
            <a:r>
              <a:rPr lang="en-GB" b="1" dirty="0">
                <a:solidFill>
                  <a:srgbClr val="FF0000"/>
                </a:solidFill>
              </a:rPr>
              <a:t>must have </a:t>
            </a:r>
            <a:r>
              <a:rPr lang="en-GB" b="1" dirty="0"/>
              <a:t>and </a:t>
            </a:r>
            <a:r>
              <a:rPr lang="en-GB" b="1" dirty="0">
                <a:solidFill>
                  <a:srgbClr val="FF0000"/>
                </a:solidFill>
              </a:rPr>
              <a:t>must be</a:t>
            </a:r>
            <a:r>
              <a:rPr lang="en-GB" b="1" dirty="0"/>
              <a:t>!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825625"/>
            <a:ext cx="6943164" cy="4351338"/>
          </a:xfrm>
        </p:spPr>
        <p:txBody>
          <a:bodyPr>
            <a:normAutofit/>
          </a:bodyPr>
          <a:lstStyle/>
          <a:p>
            <a:r>
              <a:rPr lang="en-GB" dirty="0"/>
              <a:t>Error-prone</a:t>
            </a:r>
          </a:p>
          <a:p>
            <a:r>
              <a:rPr lang="en-GB" dirty="0"/>
              <a:t>Fully Logged</a:t>
            </a:r>
          </a:p>
          <a:p>
            <a:r>
              <a:rPr lang="en-GB" dirty="0"/>
              <a:t>ACID “in all aspects”</a:t>
            </a:r>
          </a:p>
          <a:p>
            <a:r>
              <a:rPr lang="en-GB" dirty="0"/>
              <a:t>Always “fast” and never “too slow”</a:t>
            </a:r>
          </a:p>
          <a:p>
            <a:r>
              <a:rPr lang="en-GB" dirty="0"/>
              <a:t>Cheap and low maintenance</a:t>
            </a:r>
          </a:p>
          <a:p>
            <a:r>
              <a:rPr lang="en-GB" dirty="0"/>
              <a:t>Never ”too complex” and easy to “scale”</a:t>
            </a:r>
          </a:p>
          <a:p>
            <a:r>
              <a:rPr lang="en-GB" dirty="0"/>
              <a:t>Fully documented</a:t>
            </a:r>
          </a:p>
          <a:p>
            <a:pPr marL="0" indent="0">
              <a:buNone/>
            </a:pP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3761700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b="1" dirty="0"/>
              <a:t>This is why ETL is important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599715"/>
            <a:ext cx="55785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i="1" dirty="0"/>
              <a:t>Nobody wants messy and complex data </a:t>
            </a:r>
            <a:r>
              <a:rPr lang="en-GB" i="1" dirty="0">
                <a:sym typeface="Wingdings" pitchFamily="2" charset="2"/>
              </a:rPr>
              <a:t></a:t>
            </a:r>
            <a:endParaRPr lang="en-GB" i="1" dirty="0"/>
          </a:p>
          <a:p>
            <a:pPr marL="0" indent="0">
              <a:buNone/>
            </a:pPr>
            <a:endParaRPr lang="en-SI" dirty="0"/>
          </a:p>
          <a:p>
            <a:pPr marL="0" indent="0">
              <a:buNone/>
            </a:pPr>
            <a:r>
              <a:rPr lang="en-GB" dirty="0"/>
              <a:t>Spark SQL's </a:t>
            </a:r>
            <a:r>
              <a:rPr lang="en-GB" dirty="0">
                <a:solidFill>
                  <a:srgbClr val="FF0000"/>
                </a:solidFill>
              </a:rPr>
              <a:t>flexible APIs</a:t>
            </a:r>
            <a:r>
              <a:rPr lang="en-GB" dirty="0"/>
              <a:t>, </a:t>
            </a:r>
            <a:r>
              <a:rPr lang="en-GB" dirty="0">
                <a:solidFill>
                  <a:srgbClr val="002060"/>
                </a:solidFill>
              </a:rPr>
              <a:t>support for a wide variety of </a:t>
            </a:r>
            <a:r>
              <a:rPr lang="en-GB" dirty="0" err="1">
                <a:solidFill>
                  <a:srgbClr val="002060"/>
                </a:solidFill>
              </a:rPr>
              <a:t>datasources</a:t>
            </a:r>
            <a:r>
              <a:rPr lang="en-GB" dirty="0">
                <a:solidFill>
                  <a:srgbClr val="002060"/>
                </a:solidFill>
              </a:rPr>
              <a:t>, </a:t>
            </a:r>
            <a:r>
              <a:rPr lang="en-GB" dirty="0"/>
              <a:t>build-in support for structured streaming, </a:t>
            </a:r>
            <a:r>
              <a:rPr lang="en-GB" dirty="0">
                <a:solidFill>
                  <a:srgbClr val="00B050"/>
                </a:solidFill>
              </a:rPr>
              <a:t>state of art catalyst optimizer and tungsten execution engine </a:t>
            </a:r>
            <a:r>
              <a:rPr lang="en-GB" dirty="0"/>
              <a:t>make it a great framework for building end-to-end </a:t>
            </a:r>
            <a:r>
              <a:rPr lang="en-GB" dirty="0">
                <a:solidFill>
                  <a:srgbClr val="FF0000"/>
                </a:solidFill>
              </a:rPr>
              <a:t>ETL pipelines</a:t>
            </a:r>
            <a:r>
              <a:rPr lang="en-GB" dirty="0"/>
              <a:t>. </a:t>
            </a:r>
          </a:p>
          <a:p>
            <a:pPr marL="0" indent="0">
              <a:buNone/>
            </a:pPr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F66BB6-DFDE-C143-902D-038A1F99D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079" y="2326686"/>
            <a:ext cx="5698266" cy="352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5141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dirty="0"/>
              <a:t>Data Source Supports </a:t>
            </a:r>
            <a:endParaRPr lang="en-GB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599715"/>
            <a:ext cx="877196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Built-in connectors in Spark: </a:t>
            </a:r>
          </a:p>
          <a:p>
            <a:pPr marL="0" indent="0">
              <a:buNone/>
            </a:pPr>
            <a:r>
              <a:rPr lang="en-GB" dirty="0"/>
              <a:t>	– JSON, CSV, Text, Hive, Parquet, ORC, JDBC </a:t>
            </a:r>
          </a:p>
          <a:p>
            <a:pPr marL="0" indent="0">
              <a:buNone/>
            </a:pPr>
            <a:r>
              <a:rPr lang="en-GB" dirty="0"/>
              <a:t>Third-party data source connectors: </a:t>
            </a:r>
          </a:p>
          <a:p>
            <a:pPr marL="0" indent="0">
              <a:buNone/>
            </a:pPr>
            <a:r>
              <a:rPr lang="en-GB" dirty="0"/>
              <a:t>	– https://spark-</a:t>
            </a:r>
            <a:r>
              <a:rPr lang="en-GB" dirty="0" err="1"/>
              <a:t>packages.org</a:t>
            </a:r>
            <a:r>
              <a:rPr lang="en-GB" dirty="0"/>
              <a:t> </a:t>
            </a:r>
          </a:p>
          <a:p>
            <a:r>
              <a:rPr lang="en-GB" dirty="0"/>
              <a:t>Define your own data source connectors by Data Source APIs</a:t>
            </a:r>
            <a:br>
              <a:rPr lang="en-GB" dirty="0"/>
            </a:br>
            <a:r>
              <a:rPr lang="en-GB" dirty="0"/>
              <a:t>	– Ref link: https://</a:t>
            </a:r>
            <a:r>
              <a:rPr lang="en-GB" dirty="0" err="1"/>
              <a:t>youtu.be</a:t>
            </a:r>
            <a:r>
              <a:rPr lang="en-GB" dirty="0"/>
              <a:t>/</a:t>
            </a:r>
            <a:r>
              <a:rPr lang="en-GB" dirty="0" err="1"/>
              <a:t>uxuLRiNoDio</a:t>
            </a:r>
            <a:r>
              <a:rPr lang="en-GB" dirty="0"/>
              <a:t> </a:t>
            </a:r>
          </a:p>
          <a:p>
            <a:pPr marL="0" indent="0">
              <a:buNone/>
            </a:pP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459067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Logs processing (Uber)</a:t>
            </a:r>
          </a:p>
          <a:p>
            <a:r>
              <a:rPr lang="en-GB" dirty="0"/>
              <a:t>Event detection and real-time analysis</a:t>
            </a:r>
          </a:p>
          <a:p>
            <a:r>
              <a:rPr lang="en-GB" dirty="0"/>
              <a:t> Interactive analysis</a:t>
            </a:r>
          </a:p>
          <a:p>
            <a:r>
              <a:rPr lang="en-GB" dirty="0"/>
              <a:t>Latency reduction</a:t>
            </a:r>
          </a:p>
          <a:p>
            <a:r>
              <a:rPr lang="en-GB" dirty="0"/>
              <a:t>Advanced ad-targeting (Yahoo!) </a:t>
            </a:r>
          </a:p>
          <a:p>
            <a:r>
              <a:rPr lang="en-GB" dirty="0"/>
              <a:t>Recommendation systems (Netflix, Pinterest) </a:t>
            </a:r>
          </a:p>
          <a:p>
            <a:r>
              <a:rPr lang="en-GB" dirty="0"/>
              <a:t>Fraud detection</a:t>
            </a:r>
          </a:p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4DDF15-BD10-064D-920A-2564F4B9B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0994" y="1351033"/>
            <a:ext cx="4585215" cy="207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59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503" y="1415722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Logs processing (Uber)</a:t>
            </a:r>
          </a:p>
          <a:p>
            <a:r>
              <a:rPr lang="en-GB" dirty="0"/>
              <a:t>Event detection and real-time analysis</a:t>
            </a:r>
          </a:p>
          <a:p>
            <a:r>
              <a:rPr lang="en-GB" dirty="0"/>
              <a:t>Advanced ad-targeting (Yahoo!) </a:t>
            </a:r>
          </a:p>
          <a:p>
            <a:pPr marL="0" indent="0">
              <a:buNone/>
            </a:pP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6D797E-218D-5B49-8C35-BD466EFE2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944" y="2889652"/>
            <a:ext cx="6804145" cy="360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839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Logs processing (Uber)</a:t>
            </a:r>
          </a:p>
          <a:p>
            <a:r>
              <a:rPr lang="en-GB" dirty="0"/>
              <a:t>Event detection and real-time analysis</a:t>
            </a:r>
          </a:p>
          <a:p>
            <a:r>
              <a:rPr lang="en-GB" dirty="0"/>
              <a:t> Interactive analysis</a:t>
            </a:r>
          </a:p>
          <a:p>
            <a:r>
              <a:rPr lang="en-GB" dirty="0"/>
              <a:t>Latency reduction</a:t>
            </a:r>
          </a:p>
          <a:p>
            <a:r>
              <a:rPr lang="en-GB" dirty="0"/>
              <a:t>Advanced ad-targeting (Yahoo!) </a:t>
            </a:r>
          </a:p>
          <a:p>
            <a:r>
              <a:rPr lang="en-GB" dirty="0"/>
              <a:t>Recommendation systems (Netflix, Pinterest) </a:t>
            </a:r>
          </a:p>
          <a:p>
            <a:r>
              <a:rPr lang="en-GB" dirty="0"/>
              <a:t>Fraud detection</a:t>
            </a:r>
          </a:p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26EC52-0E0F-4344-AAAD-D6FF8B4BD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491" y="1060793"/>
            <a:ext cx="4515304" cy="236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281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Recommendation systems (Netflix, Pinterest) </a:t>
            </a:r>
          </a:p>
          <a:p>
            <a:r>
              <a:rPr lang="en-GB" dirty="0"/>
              <a:t>Fraud detection</a:t>
            </a:r>
          </a:p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CDEFB7-280C-1649-9A2C-1535B708B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810" y="2437393"/>
            <a:ext cx="9100011" cy="312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76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ACB37-7254-0743-91D6-1D3D84103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021" y="2293425"/>
            <a:ext cx="8618483" cy="456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993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22EF3-AD5D-3540-BC78-A00BAABF8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Apache Spark “real-time”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62298-7F9D-4443-9B52-DF8F34BAD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Apache </a:t>
            </a:r>
            <a:r>
              <a:rPr lang="en-GB" dirty="0" err="1"/>
              <a:t>Samza</a:t>
            </a:r>
            <a:r>
              <a:rPr lang="en-GB" dirty="0"/>
              <a:t> (library/framework)</a:t>
            </a:r>
          </a:p>
          <a:p>
            <a:r>
              <a:rPr lang="en-GB" dirty="0"/>
              <a:t>Apache Storm (real-time stream processing)</a:t>
            </a:r>
          </a:p>
          <a:p>
            <a:r>
              <a:rPr lang="en-GB" dirty="0"/>
              <a:t>Apache </a:t>
            </a:r>
            <a:r>
              <a:rPr lang="en-GB" dirty="0" err="1"/>
              <a:t>Flink</a:t>
            </a:r>
            <a:r>
              <a:rPr lang="en-GB" dirty="0"/>
              <a:t> (native streaming support for all workloads) </a:t>
            </a: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9DD196-DFEE-054B-BC09-A043D15A2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264501"/>
            <a:ext cx="6456748" cy="3228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C2BEC9-A4BA-674D-B347-C16417B67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832" y="365125"/>
            <a:ext cx="4182247" cy="23571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45E439-786B-6D45-A340-D88C7193C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2259" y="3660160"/>
            <a:ext cx="5284230" cy="243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19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1226</TotalTime>
  <Words>1290</Words>
  <Application>Microsoft Macintosh PowerPoint</Application>
  <PresentationFormat>Widescreen</PresentationFormat>
  <Paragraphs>210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ArialMT</vt:lpstr>
      <vt:lpstr>Calibri</vt:lpstr>
      <vt:lpstr>Calibri Light</vt:lpstr>
      <vt:lpstr>LucidaGrande</vt:lpstr>
      <vt:lpstr>Office Theme</vt:lpstr>
      <vt:lpstr>Module 1</vt:lpstr>
      <vt:lpstr>Module 1</vt:lpstr>
      <vt:lpstr>On Apache Spark</vt:lpstr>
      <vt:lpstr>Spark Use-Cases</vt:lpstr>
      <vt:lpstr>Spark Use-Cases</vt:lpstr>
      <vt:lpstr>Spark Use-Cases</vt:lpstr>
      <vt:lpstr>Spark Use-Cases</vt:lpstr>
      <vt:lpstr>Spark Use-Cases</vt:lpstr>
      <vt:lpstr>Apache Spark “real-time”</vt:lpstr>
      <vt:lpstr>Apache Spark 3.x</vt:lpstr>
      <vt:lpstr>Hadoop MapReduce vs. Apache Spark </vt:lpstr>
      <vt:lpstr>Hadoop MapReduce vs. Apache Spark </vt:lpstr>
      <vt:lpstr>Hadoop MapReduce vs. Apache Spark </vt:lpstr>
      <vt:lpstr>Hadoop MapReduce vs. Apache Spark </vt:lpstr>
      <vt:lpstr>Apache Eco-System</vt:lpstr>
      <vt:lpstr>Spark Core functionalities</vt:lpstr>
      <vt:lpstr>Ecosystem: Spark SQL</vt:lpstr>
      <vt:lpstr>Ecosystem: Spark Streaming</vt:lpstr>
      <vt:lpstr>Ecosystem: Spark MLlib for Machine Learning</vt:lpstr>
      <vt:lpstr>Ecosystem: GraphX</vt:lpstr>
      <vt:lpstr>PowerPoint Presentation</vt:lpstr>
      <vt:lpstr>Module 2</vt:lpstr>
      <vt:lpstr>Module 2</vt:lpstr>
      <vt:lpstr>Module 3</vt:lpstr>
      <vt:lpstr>Module 3</vt:lpstr>
      <vt:lpstr>What is pipeline</vt:lpstr>
      <vt:lpstr>Daily scenario of data pipeline</vt:lpstr>
      <vt:lpstr>ETL is the first Step in a Data Pipeline </vt:lpstr>
      <vt:lpstr>An ETL Query in Spark</vt:lpstr>
      <vt:lpstr>An ETL Query in Spark</vt:lpstr>
      <vt:lpstr>Why is ETL process important!</vt:lpstr>
      <vt:lpstr>ETL must have and must be!</vt:lpstr>
      <vt:lpstr>This is why ETL is important</vt:lpstr>
      <vt:lpstr>Data Source Supports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</dc:title>
  <dc:creator>Tomaž Kaštrun</dc:creator>
  <cp:lastModifiedBy>Tomaž Kaštrun</cp:lastModifiedBy>
  <cp:revision>24</cp:revision>
  <dcterms:created xsi:type="dcterms:W3CDTF">2022-03-03T19:06:00Z</dcterms:created>
  <dcterms:modified xsi:type="dcterms:W3CDTF">2022-03-05T19:55:45Z</dcterms:modified>
</cp:coreProperties>
</file>

<file path=docProps/thumbnail.jpeg>
</file>